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3" r:id="rId3"/>
    <p:sldId id="294" r:id="rId4"/>
    <p:sldId id="258" r:id="rId5"/>
    <p:sldId id="295" r:id="rId6"/>
    <p:sldId id="296" r:id="rId7"/>
    <p:sldId id="297" r:id="rId8"/>
    <p:sldId id="259" r:id="rId9"/>
    <p:sldId id="298" r:id="rId10"/>
  </p:sldIdLst>
  <p:sldSz cx="9906000" cy="6858000" type="A4"/>
  <p:notesSz cx="6646863" cy="9777413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  <a:srgbClr val="0000FF"/>
    <a:srgbClr val="336699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1" autoAdjust="0"/>
    <p:restoredTop sz="94709" autoAdjust="0"/>
  </p:normalViewPr>
  <p:slideViewPr>
    <p:cSldViewPr>
      <p:cViewPr varScale="1">
        <p:scale>
          <a:sx n="70" d="100"/>
          <a:sy n="70" d="100"/>
        </p:scale>
        <p:origin x="1218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6"/>
      </p:cViewPr>
      <p:guideLst>
        <p:guide orient="horz" pos="3080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66556" y="0"/>
            <a:ext cx="2880307" cy="48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Chapter 1: Introduction</a:t>
            </a: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39" y="0"/>
            <a:ext cx="2880307" cy="48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66556" y="9286845"/>
            <a:ext cx="2880307" cy="48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http://mhkhosravi.ir</a:t>
            </a: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39" y="9286845"/>
            <a:ext cx="2880307" cy="48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E50EB5E0-E31A-4A5B-9A00-5D35DA472F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3982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66556" y="0"/>
            <a:ext cx="2880307" cy="48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Chapter 1: Introduction</a:t>
            </a: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39" y="0"/>
            <a:ext cx="2880307" cy="48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6275" y="733425"/>
            <a:ext cx="5294313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687" y="4644271"/>
            <a:ext cx="5317490" cy="439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66556" y="9286845"/>
            <a:ext cx="2880307" cy="48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http://mhkhosravi.ir</a:t>
            </a: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39" y="9286845"/>
            <a:ext cx="2880307" cy="48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D903ABFA-1345-47E4-BA58-2D2B45CB00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306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0"/>
            <a:ext cx="2311400" cy="476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pPr>
              <a:defRPr/>
            </a:pPr>
            <a:fld id="{F117ED3C-F9D1-4EFE-88C8-27D19FC85A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اسلاید  </a:t>
            </a:r>
            <a:fld id="{D5758F93-6535-4325-AC7B-684941ACC171}" type="slidenum">
              <a:rPr lang="fa-IR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452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اسلاید  </a:t>
            </a:r>
            <a:fld id="{97144661-36ED-4CBB-984F-7E00BF86997A}" type="slidenum">
              <a:rPr lang="fa-IR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671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اسلاید  </a:t>
            </a:r>
            <a:fld id="{AEC7EEF3-22BE-429A-BE0C-66E25038E1CA}" type="slidenum">
              <a:rPr lang="fa-IR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094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اسلاید  </a:t>
            </a:r>
            <a:fld id="{11BC1F54-EE29-403C-A4A5-F24AF3FA77D2}" type="slidenum">
              <a:rPr lang="fa-IR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635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اسلاید  </a:t>
            </a:r>
            <a:fld id="{4BE81638-657A-4EEB-8E0E-C897BCF3D041}" type="slidenum">
              <a:rPr lang="fa-IR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594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اسلاید  </a:t>
            </a:r>
            <a:fld id="{44959C35-552E-483B-BAA5-748358A3A9E5}" type="slidenum">
              <a:rPr lang="fa-IR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58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اسلاید  </a:t>
            </a:r>
            <a:fld id="{147EB7CB-30DC-48FD-B2DD-E75E3146A443}" type="slidenum">
              <a:rPr lang="fa-IR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67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اسلاید  </a:t>
            </a:r>
            <a:fld id="{157A52E9-BF36-441C-89E8-616D83832B54}" type="slidenum">
              <a:rPr lang="fa-IR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99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اسلاید  </a:t>
            </a:r>
            <a:fld id="{827489E5-24AB-4BD3-BD5D-6A1F650A7ED5}" type="slidenum">
              <a:rPr lang="fa-IR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210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اسلاید  </a:t>
            </a:r>
            <a:fld id="{07DD9267-A6E9-4655-8321-56EB2D5AD25F}" type="slidenum">
              <a:rPr lang="fa-IR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29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اسلاید  </a:t>
            </a:r>
            <a:fld id="{75B487C1-0718-4899-89D4-42BD2E937DE6}" type="slidenum">
              <a:rPr lang="fa-IR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88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اسلاید  </a:t>
            </a:r>
            <a:fld id="{6C22606D-8C4C-4150-8380-AF0E937C4F7D}" type="slidenum">
              <a:rPr lang="fa-IR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42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" y="6597650"/>
            <a:ext cx="3090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 b="1">
                <a:solidFill>
                  <a:srgbClr val="990000"/>
                </a:solidFill>
                <a:cs typeface="B Mitra" panose="00000400000000000000" pitchFamily="2" charset="-78"/>
              </a:defRPr>
            </a:lvl1pPr>
          </a:lstStyle>
          <a:p>
            <a:pPr>
              <a:defRPr/>
            </a:pPr>
            <a:r>
              <a:rPr lang="fa-IR"/>
              <a:t>اسلاید  </a:t>
            </a:r>
            <a:fld id="{E552638A-6436-4673-B28B-1385153FBA5C}" type="slidenum">
              <a:rPr lang="fa-IR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mes_Research_Center" TargetMode="External"/><Relationship Id="rId5" Type="http://schemas.openxmlformats.org/officeDocument/2006/relationships/hyperlink" Target="https://en.wikipedia.org/wiki/Google" TargetMode="External"/><Relationship Id="rId4" Type="http://schemas.openxmlformats.org/officeDocument/2006/relationships/hyperlink" Target="http://www.cs.berkeley.ed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13B929-36EF-44D3-803E-3C96C5BDB05E}" type="slidenum">
              <a:rPr lang="ar-SA" smtClean="0">
                <a:cs typeface="B Nazanin" panose="00000400000000000000" pitchFamily="2" charset="-78"/>
              </a:rPr>
              <a:pPr/>
              <a:t>1</a:t>
            </a:fld>
            <a:endParaRPr lang="en-US" smtClean="0">
              <a:cs typeface="B Nazanin" panose="00000400000000000000" pitchFamily="2" charset="-78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457450" y="4005263"/>
            <a:ext cx="52260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fa-IR" sz="2400" b="1">
                <a:solidFill>
                  <a:srgbClr val="990000"/>
                </a:solidFill>
                <a:cs typeface="B Mitra" panose="00000400000000000000" pitchFamily="2" charset="-78"/>
              </a:rPr>
              <a:t>محمد حسین خسروی</a:t>
            </a:r>
          </a:p>
          <a:p>
            <a:pPr algn="ctr" rtl="1" eaLnBrk="1" hangingPunct="1">
              <a:spcBef>
                <a:spcPct val="50000"/>
              </a:spcBef>
            </a:pPr>
            <a:r>
              <a:rPr lang="fa-IR" sz="2400" b="1">
                <a:solidFill>
                  <a:srgbClr val="990000"/>
                </a:solidFill>
                <a:cs typeface="B Mitra" panose="00000400000000000000" pitchFamily="2" charset="-78"/>
              </a:rPr>
              <a:t>دانشکده مهندسی، دانشگاه بیرجند</a:t>
            </a:r>
            <a:endParaRPr lang="en-US" sz="2400" b="1">
              <a:solidFill>
                <a:srgbClr val="990000"/>
              </a:solidFill>
              <a:cs typeface="B Mitra" panose="00000400000000000000" pitchFamily="2" charset="-78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209675" y="1055688"/>
            <a:ext cx="7486650" cy="240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fa-IR" sz="6000" b="1" dirty="0" smtClean="0">
                <a:solidFill>
                  <a:srgbClr val="990000"/>
                </a:solidFill>
                <a:cs typeface="B Mitra" panose="00000400000000000000" pitchFamily="2" charset="-78"/>
              </a:rPr>
              <a:t>سرفصل درس</a:t>
            </a:r>
          </a:p>
          <a:p>
            <a:pPr algn="ctr" rtl="1" eaLnBrk="1" hangingPunct="1">
              <a:spcBef>
                <a:spcPct val="50000"/>
              </a:spcBef>
            </a:pPr>
            <a:r>
              <a:rPr lang="fa-IR" sz="6000" b="1" dirty="0" smtClean="0">
                <a:solidFill>
                  <a:srgbClr val="990000"/>
                </a:solidFill>
                <a:cs typeface="B Mitra" panose="00000400000000000000" pitchFamily="2" charset="-78"/>
              </a:rPr>
              <a:t>هوش مصنوعی</a:t>
            </a:r>
            <a:endParaRPr lang="en-US" sz="34400" b="1" dirty="0">
              <a:solidFill>
                <a:srgbClr val="990000"/>
              </a:solidFill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اسلاید  </a:t>
            </a:r>
            <a:fld id="{4BE81638-657A-4EEB-8E0E-C897BCF3D041}" type="slidenum">
              <a:rPr lang="fa-IR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7" y="1"/>
            <a:ext cx="7164671" cy="660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اسلاید  </a:t>
            </a:r>
            <a:fld id="{4BE81638-657A-4EEB-8E0E-C897BCF3D041}" type="slidenum">
              <a:rPr lang="fa-IR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54" y="960024"/>
            <a:ext cx="7495238" cy="30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792" y="3976488"/>
            <a:ext cx="7504762" cy="2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smtClean="0">
                <a:solidFill>
                  <a:srgbClr val="990000"/>
                </a:solidFill>
                <a:cs typeface="B Mitra" panose="00000400000000000000" pitchFamily="2" charset="-78"/>
              </a:rPr>
              <a:t>اسلاید  </a:t>
            </a:r>
            <a:fld id="{ABAED52E-4C8B-425A-8D3D-5F83AF760704}" type="slidenum">
              <a:rPr lang="fa-IR" smtClean="0">
                <a:solidFill>
                  <a:srgbClr val="990000"/>
                </a:solidFill>
                <a:cs typeface="B Mitra" panose="00000400000000000000" pitchFamily="2" charset="-78"/>
              </a:rPr>
              <a:pPr/>
              <a:t>4</a:t>
            </a:fld>
            <a:r>
              <a:rPr lang="en-US" smtClean="0">
                <a:solidFill>
                  <a:srgbClr val="990000"/>
                </a:solidFill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27" y="871048"/>
            <a:ext cx="8915400" cy="8629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Intelligence, A Modern Approach</a:t>
            </a:r>
          </a:p>
          <a:p>
            <a:pPr algn="l" rtl="0" eaLnBrk="1" hangingPunct="1">
              <a:buFontTx/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By Stuart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Peter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Norvig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(Second Edition)</a:t>
            </a:r>
          </a:p>
        </p:txBody>
      </p:sp>
      <p:pic>
        <p:nvPicPr>
          <p:cNvPr id="7173" name="Picture 5" descr="AI Rus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2060848"/>
            <a:ext cx="3470331" cy="43927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4475" y="153107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مرجع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اصلی:</a:t>
            </a:r>
            <a:endParaRPr lang="en-US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2060848"/>
            <a:ext cx="3392207" cy="43927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smtClean="0">
                <a:solidFill>
                  <a:srgbClr val="990000"/>
                </a:solidFill>
                <a:cs typeface="B Mitra" panose="00000400000000000000" pitchFamily="2" charset="-78"/>
              </a:rPr>
              <a:t>اسلاید  </a:t>
            </a:r>
            <a:fld id="{ABAED52E-4C8B-425A-8D3D-5F83AF760704}" type="slidenum">
              <a:rPr lang="fa-IR" smtClean="0">
                <a:solidFill>
                  <a:srgbClr val="990000"/>
                </a:solidFill>
                <a:cs typeface="B Mitra" panose="00000400000000000000" pitchFamily="2" charset="-78"/>
              </a:rPr>
              <a:pPr/>
              <a:t>5</a:t>
            </a:fld>
            <a:r>
              <a:rPr lang="en-US" smtClean="0">
                <a:solidFill>
                  <a:srgbClr val="990000"/>
                </a:solidFill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4475" y="153107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a-IR" smtClean="0">
                <a:solidFill>
                  <a:schemeClr val="tx1"/>
                </a:solidFill>
                <a:cs typeface="B Nazanin" panose="00000400000000000000" pitchFamily="2" charset="-78"/>
              </a:rPr>
              <a:t>مراجع</a:t>
            </a:r>
            <a:endParaRPr lang="en-US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 b="7583"/>
          <a:stretch/>
        </p:blipFill>
        <p:spPr>
          <a:xfrm>
            <a:off x="309342" y="908720"/>
            <a:ext cx="4536560" cy="4392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16526" b="2098"/>
          <a:stretch/>
        </p:blipFill>
        <p:spPr>
          <a:xfrm>
            <a:off x="5111187" y="908720"/>
            <a:ext cx="4508688" cy="4392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7150" y="5301208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Stuart Russell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9342" y="5687489"/>
            <a:ext cx="3995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Professor of </a:t>
            </a:r>
            <a:r>
              <a:rPr lang="en-US" dirty="0">
                <a:latin typeface="Times New Roman" panose="02020603050405020304" pitchFamily="18" charset="0"/>
                <a:hlinkClick r:id="rId4"/>
              </a:rPr>
              <a:t>Computer Science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and Smith-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Zadeh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Professor in Engineering, University of California,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Berkeley</a:t>
            </a:r>
            <a:r>
              <a:rPr lang="fa-I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35212" y="5268729"/>
            <a:ext cx="1860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Peter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Norvig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7449" y="5687489"/>
            <a:ext cx="4685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research at </a:t>
            </a:r>
            <a:r>
              <a:rPr lang="en-US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Google"/>
              </a:rPr>
              <a:t>Google </a:t>
            </a:r>
            <a:r>
              <a:rPr lang="en-US" dirty="0" err="1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Google"/>
              </a:rPr>
              <a:t>Inc</a:t>
            </a:r>
            <a:r>
              <a:rPr lang="en-US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head </a:t>
            </a:r>
          </a:p>
          <a:p>
            <a:pPr algn="justLow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Ames Research Center"/>
              </a:rPr>
              <a:t>Ames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Ames Research Center"/>
              </a:rPr>
              <a:t>Research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Ames Research Center"/>
              </a:rPr>
              <a:t>Center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smtClean="0">
                <a:solidFill>
                  <a:srgbClr val="990000"/>
                </a:solidFill>
                <a:cs typeface="B Mitra" panose="00000400000000000000" pitchFamily="2" charset="-78"/>
              </a:rPr>
              <a:t>اسلاید  </a:t>
            </a:r>
            <a:fld id="{ABAED52E-4C8B-425A-8D3D-5F83AF760704}" type="slidenum">
              <a:rPr lang="fa-IR" smtClean="0">
                <a:solidFill>
                  <a:srgbClr val="990000"/>
                </a:solidFill>
                <a:cs typeface="B Mitra" panose="00000400000000000000" pitchFamily="2" charset="-78"/>
              </a:rPr>
              <a:pPr/>
              <a:t>6</a:t>
            </a:fld>
            <a:r>
              <a:rPr lang="en-US" smtClean="0">
                <a:solidFill>
                  <a:srgbClr val="990000"/>
                </a:solidFill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26" y="871048"/>
            <a:ext cx="9874373" cy="8629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 and Expert Systems for Engineers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C.S.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Krishnamoorthy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Rajeev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4475" y="153107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مرجع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اصلی:</a:t>
            </a:r>
            <a:endParaRPr lang="en-US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4580" name="Picture 4" descr="Artificial Intelligence and Expert Systems for Engineers 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1" y="1915076"/>
            <a:ext cx="3672461" cy="45015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smtClean="0">
                <a:solidFill>
                  <a:srgbClr val="990000"/>
                </a:solidFill>
                <a:cs typeface="B Mitra" panose="00000400000000000000" pitchFamily="2" charset="-78"/>
              </a:rPr>
              <a:t>اسلاید  </a:t>
            </a:r>
            <a:fld id="{ABAED52E-4C8B-425A-8D3D-5F83AF760704}" type="slidenum">
              <a:rPr lang="fa-IR" smtClean="0">
                <a:solidFill>
                  <a:srgbClr val="990000"/>
                </a:solidFill>
                <a:cs typeface="B Mitra" panose="00000400000000000000" pitchFamily="2" charset="-78"/>
              </a:rPr>
              <a:pPr/>
              <a:t>7</a:t>
            </a:fld>
            <a:r>
              <a:rPr lang="en-US" smtClean="0">
                <a:solidFill>
                  <a:srgbClr val="990000"/>
                </a:solidFill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26" y="871048"/>
            <a:ext cx="9874373" cy="8629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for artificial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Ivan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Bratko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4475" y="153107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مرجع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اصلی:</a:t>
            </a:r>
            <a:endParaRPr lang="en-US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6626" name="Picture 2" descr="http://t0.gstatic.com/images?q=tbn:ANd9GcTwS1ZZmwggoNP0IqMGE_QBi59WYQPWTmOZt0YAB-tjwn8I6f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7" y="1840668"/>
            <a:ext cx="3489785" cy="47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www.delo.si/assets/media/picture/20111030/bratko11.jpg?re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1840668"/>
            <a:ext cx="3241154" cy="469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smtClean="0">
                <a:solidFill>
                  <a:srgbClr val="990000"/>
                </a:solidFill>
                <a:cs typeface="B Mitra" panose="00000400000000000000" pitchFamily="2" charset="-78"/>
              </a:rPr>
              <a:t>اسلاید  </a:t>
            </a:r>
            <a:fld id="{5BA10E6D-206A-4893-A45E-7EB66F688893}" type="slidenum">
              <a:rPr lang="fa-IR" smtClean="0">
                <a:solidFill>
                  <a:srgbClr val="990000"/>
                </a:solidFill>
                <a:cs typeface="B Mitra" panose="00000400000000000000" pitchFamily="2" charset="-78"/>
              </a:rPr>
              <a:pPr/>
              <a:t>8</a:t>
            </a:fld>
            <a:r>
              <a:rPr lang="en-US" smtClean="0">
                <a:solidFill>
                  <a:srgbClr val="990000"/>
                </a:solidFill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نحوۀ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ارزیابی</a:t>
            </a:r>
            <a:endParaRPr lang="en-US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767078"/>
              </p:ext>
            </p:extLst>
          </p:nvPr>
        </p:nvGraphicFramePr>
        <p:xfrm>
          <a:off x="1177764" y="1691164"/>
          <a:ext cx="755047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888"/>
                <a:gridCol w="52565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solidFill>
                            <a:sysClr val="windowText" lastClr="000000"/>
                          </a:solidFill>
                          <a:cs typeface="B Mitra" panose="00000400000000000000" pitchFamily="2" charset="-78"/>
                        </a:rPr>
                        <a:t>درصد</a:t>
                      </a:r>
                      <a:endParaRPr lang="en-US" sz="3200" dirty="0">
                        <a:solidFill>
                          <a:sysClr val="windowText" lastClr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solidFill>
                            <a:sysClr val="windowText" lastClr="000000"/>
                          </a:solidFill>
                          <a:cs typeface="B Mitra" panose="00000400000000000000" pitchFamily="2" charset="-78"/>
                        </a:rPr>
                        <a:t>معیار ارزیابی</a:t>
                      </a:r>
                      <a:endParaRPr lang="en-US" sz="3200" dirty="0">
                        <a:solidFill>
                          <a:sysClr val="windowText" lastClr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40%   (8 نمره)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میانترم 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40%   (8 نمره)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پایانترم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20%   (4 نمره)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تکالیف، کوئیزها و پروژه پایانی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smtClean="0">
                <a:solidFill>
                  <a:srgbClr val="990000"/>
                </a:solidFill>
                <a:cs typeface="B Mitra" panose="00000400000000000000" pitchFamily="2" charset="-78"/>
              </a:rPr>
              <a:t>اسلاید  </a:t>
            </a:r>
            <a:fld id="{5BA10E6D-206A-4893-A45E-7EB66F688893}" type="slidenum">
              <a:rPr lang="fa-IR" smtClean="0">
                <a:solidFill>
                  <a:srgbClr val="990000"/>
                </a:solidFill>
                <a:cs typeface="B Mitra" panose="00000400000000000000" pitchFamily="2" charset="-78"/>
              </a:rPr>
              <a:pPr/>
              <a:t>9</a:t>
            </a:fld>
            <a:r>
              <a:rPr lang="en-US" smtClean="0">
                <a:solidFill>
                  <a:srgbClr val="990000"/>
                </a:solidFill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نحوۀ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ارزیابی</a:t>
            </a:r>
            <a:endParaRPr lang="en-US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23782"/>
              </p:ext>
            </p:extLst>
          </p:nvPr>
        </p:nvGraphicFramePr>
        <p:xfrm>
          <a:off x="1177764" y="1691164"/>
          <a:ext cx="755047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1100"/>
                <a:gridCol w="49993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solidFill>
                            <a:sysClr val="windowText" lastClr="000000"/>
                          </a:solidFill>
                          <a:cs typeface="B Mitra" panose="00000400000000000000" pitchFamily="2" charset="-78"/>
                        </a:rPr>
                        <a:t>نمره</a:t>
                      </a:r>
                      <a:endParaRPr lang="en-US" sz="3200" dirty="0">
                        <a:solidFill>
                          <a:sysClr val="windowText" lastClr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solidFill>
                            <a:sysClr val="windowText" lastClr="000000"/>
                          </a:solidFill>
                          <a:cs typeface="B Mitra" panose="00000400000000000000" pitchFamily="2" charset="-78"/>
                        </a:rPr>
                        <a:t>معیار ارزیابی</a:t>
                      </a:r>
                      <a:endParaRPr lang="en-US" sz="3200" dirty="0">
                        <a:solidFill>
                          <a:sysClr val="windowText" lastClr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10 نمره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تکالیف</a:t>
                      </a:r>
                      <a:r>
                        <a:rPr lang="fa-IR" sz="3200" baseline="0" dirty="0" smtClean="0">
                          <a:cs typeface="B Mitra" panose="00000400000000000000" pitchFamily="2" charset="-78"/>
                        </a:rPr>
                        <a:t> و آزمونک های پیوسته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3 نمره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میانترم 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3 نمره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پایانترم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4 نمره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پروژه </a:t>
                      </a:r>
                      <a:r>
                        <a:rPr lang="fa-IR" sz="3200" dirty="0" smtClean="0">
                          <a:cs typeface="B Mitra" panose="00000400000000000000" pitchFamily="2" charset="-78"/>
                        </a:rPr>
                        <a:t>پایانی</a:t>
                      </a:r>
                      <a:endParaRPr lang="en-US" sz="32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142</Words>
  <Application>Microsoft Office PowerPoint</Application>
  <PresentationFormat>A4 Paper (210x297 mm)</PresentationFormat>
  <Paragraphs>48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 Mitra</vt:lpstr>
      <vt:lpstr>B Nazanin</vt:lpstr>
      <vt:lpstr>Times New Roman</vt:lpstr>
      <vt:lpstr>Default Design</vt:lpstr>
      <vt:lpstr>PowerPoint Presentation</vt:lpstr>
      <vt:lpstr>PowerPoint Presentation</vt:lpstr>
      <vt:lpstr>PowerPoint Presentation</vt:lpstr>
      <vt:lpstr>مرجع اصلی:</vt:lpstr>
      <vt:lpstr>مراجع</vt:lpstr>
      <vt:lpstr>مرجع اصلی:</vt:lpstr>
      <vt:lpstr>مرجع اصلی:</vt:lpstr>
      <vt:lpstr>نحوۀ ارزیابی</vt:lpstr>
      <vt:lpstr>نحوۀ ارزیابی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Hossein</dc:creator>
  <cp:lastModifiedBy>Mohammad Hossein Khosravi</cp:lastModifiedBy>
  <cp:revision>59</cp:revision>
  <cp:lastPrinted>2015-02-15T07:42:24Z</cp:lastPrinted>
  <dcterms:created xsi:type="dcterms:W3CDTF">2005-04-26T06:47:32Z</dcterms:created>
  <dcterms:modified xsi:type="dcterms:W3CDTF">2020-09-13T13:29:28Z</dcterms:modified>
</cp:coreProperties>
</file>